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media/image10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4"/>
    <p:sldMasterId id="2147483648" r:id="rId5"/>
    <p:sldMasterId id="2147483660" r:id="rId6"/>
  </p:sldMasterIdLst>
  <p:notesMasterIdLst>
    <p:notesMasterId r:id="rId38"/>
  </p:notesMasterIdLst>
  <p:sldIdLst>
    <p:sldId id="256" r:id="rId7"/>
    <p:sldId id="284" r:id="rId8"/>
    <p:sldId id="286" r:id="rId9"/>
    <p:sldId id="259" r:id="rId10"/>
    <p:sldId id="257" r:id="rId11"/>
    <p:sldId id="260" r:id="rId12"/>
    <p:sldId id="262" r:id="rId13"/>
    <p:sldId id="261" r:id="rId14"/>
    <p:sldId id="264" r:id="rId15"/>
    <p:sldId id="265" r:id="rId16"/>
    <p:sldId id="263" r:id="rId17"/>
    <p:sldId id="266" r:id="rId18"/>
    <p:sldId id="269" r:id="rId19"/>
    <p:sldId id="268" r:id="rId20"/>
    <p:sldId id="270" r:id="rId21"/>
    <p:sldId id="271" r:id="rId22"/>
    <p:sldId id="272" r:id="rId23"/>
    <p:sldId id="273" r:id="rId24"/>
    <p:sldId id="274" r:id="rId25"/>
    <p:sldId id="267" r:id="rId26"/>
    <p:sldId id="275" r:id="rId27"/>
    <p:sldId id="278" r:id="rId28"/>
    <p:sldId id="279" r:id="rId29"/>
    <p:sldId id="276" r:id="rId30"/>
    <p:sldId id="285" r:id="rId31"/>
    <p:sldId id="280" r:id="rId32"/>
    <p:sldId id="277" r:id="rId33"/>
    <p:sldId id="281" r:id="rId34"/>
    <p:sldId id="282" r:id="rId35"/>
    <p:sldId id="283" r:id="rId36"/>
    <p:sldId id="258" r:id="rId37"/>
  </p:sldIdLst>
  <p:sldSz cx="9144000" cy="6858000" type="screen4x3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34A0"/>
    <a:srgbClr val="1532A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450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EF8651-3ED7-4908-89A0-BE7A233C7155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4FE02-A589-41E9-8DDF-29CEE6AB9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4FE02-A589-41E9-8DDF-29CEE6AB902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6020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4FE02-A589-41E9-8DDF-29CEE6AB902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795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4FE02-A589-41E9-8DDF-29CEE6AB902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19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4FE02-A589-41E9-8DDF-29CEE6AB902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0601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4FE02-A589-41E9-8DDF-29CEE6AB902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690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4FE02-A589-41E9-8DDF-29CEE6AB902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21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4FE02-A589-41E9-8DDF-29CEE6AB902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085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4FE02-A589-41E9-8DDF-29CEE6AB902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9688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4FE02-A589-41E9-8DDF-29CEE6AB902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4082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4FE02-A589-41E9-8DDF-29CEE6AB902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6753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4FE02-A589-41E9-8DDF-29CEE6AB902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150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4FE02-A589-41E9-8DDF-29CEE6AB902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2971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4FE02-A589-41E9-8DDF-29CEE6AB902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5260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4FE02-A589-41E9-8DDF-29CEE6AB902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878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4FE02-A589-41E9-8DDF-29CEE6AB902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597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4FE02-A589-41E9-8DDF-29CEE6AB902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660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4FE02-A589-41E9-8DDF-29CEE6AB902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00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4FE02-A589-41E9-8DDF-29CEE6AB90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418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4FE02-A589-41E9-8DDF-29CEE6AB902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393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4FE02-A589-41E9-8DDF-29CEE6AB902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997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4FE02-A589-41E9-8DDF-29CEE6AB902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91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"/>
          <p:cNvSpPr>
            <a:spLocks noGrp="1"/>
          </p:cNvSpPr>
          <p:nvPr>
            <p:ph type="subTitle" idx="1"/>
          </p:nvPr>
        </p:nvSpPr>
        <p:spPr>
          <a:xfrm>
            <a:off x="1371600" y="5348694"/>
            <a:ext cx="6400800" cy="8958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34909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5954"/>
            <a:ext cx="7563704" cy="562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800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2335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"/>
          <p:cNvSpPr>
            <a:spLocks noGrp="1"/>
          </p:cNvSpPr>
          <p:nvPr>
            <p:ph idx="1"/>
          </p:nvPr>
        </p:nvSpPr>
        <p:spPr>
          <a:xfrm>
            <a:off x="457200" y="1620000"/>
            <a:ext cx="8229600" cy="450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/>
            </a:lvl1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360000"/>
            <a:ext cx="9144000" cy="956058"/>
          </a:xfrm>
          <a:prstGeom prst="rect">
            <a:avLst/>
          </a:prstGeom>
          <a:solidFill>
            <a:srgbClr val="1532A3"/>
          </a:solidFill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5272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Right"/>
          <p:cNvSpPr>
            <a:spLocks noGrp="1"/>
          </p:cNvSpPr>
          <p:nvPr>
            <p:ph sz="half" idx="2"/>
          </p:nvPr>
        </p:nvSpPr>
        <p:spPr>
          <a:xfrm>
            <a:off x="4579200" y="1620000"/>
            <a:ext cx="4204800" cy="450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3" name="Text Left"/>
          <p:cNvSpPr>
            <a:spLocks noGrp="1"/>
          </p:cNvSpPr>
          <p:nvPr>
            <p:ph sz="half" idx="1"/>
          </p:nvPr>
        </p:nvSpPr>
        <p:spPr>
          <a:xfrm>
            <a:off x="145143" y="1620000"/>
            <a:ext cx="4205514" cy="450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360000"/>
            <a:ext cx="9144000" cy="956058"/>
          </a:xfrm>
          <a:prstGeom prst="rect">
            <a:avLst/>
          </a:prstGeom>
          <a:solidFill>
            <a:srgbClr val="1532A3"/>
          </a:solidFill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1847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-11714" y="294687"/>
            <a:ext cx="9155714" cy="957600"/>
          </a:xfrm>
          <a:prstGeom prst="rect">
            <a:avLst/>
          </a:prstGeom>
          <a:solidFill>
            <a:srgbClr val="1532A3"/>
          </a:solidFill>
        </p:spPr>
        <p:txBody>
          <a:bodyPr anchor="ctr">
            <a:norm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705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bg>
      <p:bgPr>
        <a:blipFill>
          <a:blip r:embed="rId2">
            <a:duotone>
              <a:prstClr val="black"/>
              <a:srgbClr val="1532A3">
                <a:tint val="45000"/>
                <a:satMod val="400000"/>
              </a:srgbClr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195943" y="4947557"/>
            <a:ext cx="914400" cy="9144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endParaRPr lang="en-US" sz="2800">
              <a:solidFill>
                <a:schemeClr val="tx1">
                  <a:lumMod val="75000"/>
                  <a:lumOff val="25000"/>
                </a:schemeClr>
              </a:solidFill>
              <a:latin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519023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Right"/>
          <p:cNvSpPr>
            <a:spLocks noGrp="1"/>
          </p:cNvSpPr>
          <p:nvPr>
            <p:ph sz="half" idx="2"/>
          </p:nvPr>
        </p:nvSpPr>
        <p:spPr>
          <a:xfrm>
            <a:off x="4579200" y="1620000"/>
            <a:ext cx="4204800" cy="450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3" name="Text Left"/>
          <p:cNvSpPr>
            <a:spLocks noGrp="1"/>
          </p:cNvSpPr>
          <p:nvPr>
            <p:ph sz="half" idx="1"/>
          </p:nvPr>
        </p:nvSpPr>
        <p:spPr>
          <a:xfrm>
            <a:off x="145143" y="1620000"/>
            <a:ext cx="4205514" cy="450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9257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Objects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Right"/>
          <p:cNvSpPr>
            <a:spLocks noGrp="1"/>
          </p:cNvSpPr>
          <p:nvPr>
            <p:ph sz="half" idx="2"/>
          </p:nvPr>
        </p:nvSpPr>
        <p:spPr>
          <a:xfrm>
            <a:off x="4579200" y="2167180"/>
            <a:ext cx="4204800" cy="39528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9" name="Subtitle Right"/>
          <p:cNvSpPr>
            <a:spLocks noGrp="1"/>
          </p:cNvSpPr>
          <p:nvPr>
            <p:ph type="body" idx="14"/>
          </p:nvPr>
        </p:nvSpPr>
        <p:spPr>
          <a:xfrm>
            <a:off x="4579200" y="1527418"/>
            <a:ext cx="4205514" cy="6397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defRPr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Text Left"/>
          <p:cNvSpPr>
            <a:spLocks noGrp="1"/>
          </p:cNvSpPr>
          <p:nvPr>
            <p:ph sz="half" idx="1"/>
          </p:nvPr>
        </p:nvSpPr>
        <p:spPr>
          <a:xfrm>
            <a:off x="145143" y="2174874"/>
            <a:ext cx="4205514" cy="39451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8" name="Subtitle Left"/>
          <p:cNvSpPr>
            <a:spLocks noGrp="1"/>
          </p:cNvSpPr>
          <p:nvPr>
            <p:ph type="body" idx="13"/>
          </p:nvPr>
        </p:nvSpPr>
        <p:spPr>
          <a:xfrm>
            <a:off x="145143" y="1528640"/>
            <a:ext cx="4205514" cy="6397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defRPr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360000"/>
            <a:ext cx="9144000" cy="95605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4985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2775110"/>
            <a:ext cx="9144000" cy="95605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1279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ption"/>
          <p:cNvSpPr>
            <a:spLocks noGrp="1"/>
          </p:cNvSpPr>
          <p:nvPr>
            <p:ph type="body" sz="half" idx="2"/>
          </p:nvPr>
        </p:nvSpPr>
        <p:spPr>
          <a:xfrm>
            <a:off x="0" y="6060835"/>
            <a:ext cx="9143999" cy="284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defRPr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Picture"/>
          <p:cNvSpPr>
            <a:spLocks noGrp="1"/>
          </p:cNvSpPr>
          <p:nvPr>
            <p:ph type="pic" idx="1"/>
          </p:nvPr>
        </p:nvSpPr>
        <p:spPr>
          <a:xfrm>
            <a:off x="0" y="1471014"/>
            <a:ext cx="9155714" cy="45898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360000"/>
            <a:ext cx="9155714" cy="957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638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904" y="6175330"/>
            <a:ext cx="1162940" cy="57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5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3200" b="0" i="0" kern="1200" cap="all">
          <a:solidFill>
            <a:srgbClr val="FFFFFF"/>
          </a:solidFill>
          <a:effectLst>
            <a:outerShdw blurRad="31750" dir="2700000" algn="tl" rotWithShape="0">
              <a:srgbClr val="000000">
                <a:alpha val="50000"/>
              </a:srgbClr>
            </a:outerShdw>
          </a:effectLst>
          <a:latin typeface="Helvetica Neue Light"/>
          <a:ea typeface="+mj-ea"/>
          <a:cs typeface="Helvetica Neue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 baseline="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alphaModFix amt="5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671" y="6052459"/>
            <a:ext cx="1524000" cy="762000"/>
          </a:xfrm>
          <a:prstGeom prst="rect">
            <a:avLst/>
          </a:prstGeom>
        </p:spPr>
      </p:pic>
      <p:sp>
        <p:nvSpPr>
          <p:cNvPr id="7" name="Title"/>
          <p:cNvSpPr txBox="1">
            <a:spLocks/>
          </p:cNvSpPr>
          <p:nvPr userDrawn="1"/>
        </p:nvSpPr>
        <p:spPr>
          <a:xfrm>
            <a:off x="-11714" y="294687"/>
            <a:ext cx="9155714" cy="957600"/>
          </a:xfrm>
          <a:prstGeom prst="rect">
            <a:avLst/>
          </a:prstGeom>
          <a:solidFill>
            <a:srgbClr val="1532A3"/>
          </a:solidFill>
        </p:spPr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0" i="0" kern="1200" cap="all">
                <a:solidFill>
                  <a:srgbClr val="FFFFFF"/>
                </a:solidFill>
                <a:effectLst>
                  <a:outerShdw blurRad="31750" dir="2700000" algn="tl" rotWithShape="0">
                    <a:srgbClr val="000000">
                      <a:alpha val="50000"/>
                    </a:srgbClr>
                  </a:outerShdw>
                </a:effectLst>
                <a:latin typeface="Helvetica Neue Light"/>
                <a:ea typeface="+mj-ea"/>
                <a:cs typeface="Helvetica Neue Light"/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25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9" r:id="rId3"/>
    <p:sldLayoutId id="2147483654" r:id="rId4"/>
    <p:sldLayoutId id="2147483657" r:id="rId5"/>
    <p:sldLayoutId id="2147483662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3200" b="0" i="0" kern="1200" cap="all">
          <a:solidFill>
            <a:srgbClr val="FFFFFF"/>
          </a:solidFill>
          <a:effectLst>
            <a:outerShdw blurRad="31750" dir="2700000" algn="tl" rotWithShape="0">
              <a:srgbClr val="000000">
                <a:alpha val="50000"/>
              </a:srgbClr>
            </a:outerShdw>
          </a:effectLst>
          <a:latin typeface="Helvetica Neue Light"/>
          <a:ea typeface="+mj-ea"/>
          <a:cs typeface="Helvetica Neue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 baseline="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alphaModFix amt="5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ogo" descr="Levi9-vector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200" y="6177600"/>
            <a:ext cx="64800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26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3200" b="0" i="0" kern="1200" cap="all">
          <a:solidFill>
            <a:srgbClr val="FFFFFF"/>
          </a:solidFill>
          <a:effectLst>
            <a:outerShdw blurRad="31750" dir="2700000" algn="tl" rotWithShape="0">
              <a:srgbClr val="000000">
                <a:alpha val="50000"/>
              </a:srgbClr>
            </a:outerShdw>
          </a:effectLst>
          <a:latin typeface="Helvetica Neue Light"/>
          <a:ea typeface="+mj-ea"/>
          <a:cs typeface="Helvetica Neue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 baseline="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gif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 idx="4294967295"/>
          </p:nvPr>
        </p:nvSpPr>
        <p:spPr>
          <a:xfrm>
            <a:off x="165652" y="3488141"/>
            <a:ext cx="8792818" cy="828262"/>
          </a:xfrm>
          <a:prstGeom prst="rect">
            <a:avLst/>
          </a:prstGeom>
        </p:spPr>
        <p:txBody>
          <a:bodyPr/>
          <a:lstStyle/>
          <a:p>
            <a:r>
              <a:rPr lang="en-US" sz="4400" dirty="0">
                <a:solidFill>
                  <a:srgbClr val="1334A0"/>
                </a:solidFill>
                <a:effectLst>
                  <a:outerShdw dir="2700000" algn="tl" rotWithShape="0">
                    <a:srgbClr val="000000"/>
                  </a:outerShdw>
                </a:effectLst>
                <a:latin typeface="+mj-lt"/>
              </a:rPr>
              <a:t>*less Architecture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996" y="1151251"/>
            <a:ext cx="2970007" cy="1551214"/>
          </a:xfrm>
          <a:prstGeom prst="rect">
            <a:avLst/>
          </a:prstGeom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61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4" y="126802"/>
            <a:ext cx="8867775" cy="49881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" y="3655738"/>
            <a:ext cx="5191125" cy="314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81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44" y="1025965"/>
            <a:ext cx="8719129" cy="5040746"/>
          </a:xfrm>
          <a:prstGeom prst="rect">
            <a:avLst/>
          </a:prstGeom>
        </p:spPr>
      </p:pic>
      <p:sp>
        <p:nvSpPr>
          <p:cNvPr id="6" name="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+mj-lt"/>
              </a:rPr>
              <a:t>Deployment diagram</a:t>
            </a:r>
          </a:p>
        </p:txBody>
      </p:sp>
    </p:spTree>
    <p:extLst>
      <p:ext uri="{BB962C8B-B14F-4D97-AF65-F5344CB8AC3E}">
        <p14:creationId xmlns:p14="http://schemas.microsoft.com/office/powerpoint/2010/main" val="349803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" y="93615"/>
            <a:ext cx="8893888" cy="59071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443240"/>
            <a:ext cx="3645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Century Gothic" panose="020B0502020202020204" pitchFamily="34" charset="0"/>
              </a:rPr>
              <a:t>I asked you to go to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6725" y="881390"/>
            <a:ext cx="3181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Century Gothic" panose="020B0502020202020204" pitchFamily="34" charset="0"/>
              </a:rPr>
              <a:t>the Moon for me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321513" y="307708"/>
            <a:ext cx="7560549" cy="5538479"/>
            <a:chOff x="1321513" y="307708"/>
            <a:chExt cx="7560549" cy="553847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7300" y="307708"/>
              <a:ext cx="3814762" cy="5478948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321513" y="5322967"/>
              <a:ext cx="38481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chemeClr val="bg1"/>
                  </a:solidFill>
                  <a:latin typeface="Century Gothic" panose="020B0502020202020204" pitchFamily="34" charset="0"/>
                </a:rPr>
                <a:t>You went to POLARIS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33350" y="6205337"/>
            <a:ext cx="646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Century Gothic" panose="020B0502020202020204" pitchFamily="34" charset="0"/>
              </a:rPr>
              <a:t>Chris </a:t>
            </a:r>
            <a:r>
              <a:rPr lang="en-US" i="1" err="1">
                <a:latin typeface="Century Gothic" panose="020B0502020202020204" pitchFamily="34" charset="0"/>
              </a:rPr>
              <a:t>Goodier</a:t>
            </a:r>
            <a:r>
              <a:rPr lang="en-US" i="1">
                <a:latin typeface="Century Gothic" panose="020B0502020202020204" pitchFamily="34" charset="0"/>
              </a:rPr>
              <a:t> – Chief Product Owner at </a:t>
            </a:r>
            <a:r>
              <a:rPr lang="en-US" i="1" err="1">
                <a:latin typeface="Century Gothic" panose="020B0502020202020204" pitchFamily="34" charset="0"/>
              </a:rPr>
              <a:t>ImproveDigital</a:t>
            </a:r>
            <a:endParaRPr lang="en-US" i="1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53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"/>
          <p:cNvSpPr>
            <a:spLocks noGrp="1"/>
          </p:cNvSpPr>
          <p:nvPr>
            <p:ph idx="1"/>
          </p:nvPr>
        </p:nvSpPr>
        <p:spPr>
          <a:xfrm>
            <a:off x="561474" y="2333873"/>
            <a:ext cx="8229600" cy="1965411"/>
          </a:xfrm>
        </p:spPr>
        <p:txBody>
          <a:bodyPr/>
          <a:lstStyle/>
          <a:p>
            <a:pPr marL="0" indent="0" algn="ctr">
              <a:buNone/>
            </a:pPr>
            <a:r>
              <a:rPr lang="en-US" sz="5400">
                <a:solidFill>
                  <a:srgbClr val="1532A3"/>
                </a:solidFill>
                <a:latin typeface="Century Gothic" panose="020B0502020202020204" pitchFamily="34" charset="0"/>
              </a:rPr>
              <a:t>POLARIS API</a:t>
            </a:r>
          </a:p>
          <a:p>
            <a:pPr marL="0" indent="0" algn="ctr">
              <a:buNone/>
            </a:pPr>
            <a:r>
              <a:rPr lang="en-US">
                <a:solidFill>
                  <a:srgbClr val="1532A3"/>
                </a:solidFill>
                <a:latin typeface="Century Gothic" panose="020B0502020202020204" pitchFamily="34" charset="0"/>
              </a:rPr>
              <a:t>new star is born</a:t>
            </a:r>
          </a:p>
          <a:p>
            <a:endParaRPr lang="en-US">
              <a:solidFill>
                <a:srgbClr val="1532A3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3604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+mj-lt"/>
              </a:rPr>
              <a:t>Moral of THE STORY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3825" y="1714500"/>
            <a:ext cx="3846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How many servers should I budget for?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9884" y="2083832"/>
            <a:ext cx="332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Which OS should my servers run?</a:t>
            </a:r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3825" y="2453164"/>
            <a:ext cx="445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When should I decide to scale up my servers?</a:t>
            </a:r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3825" y="2822496"/>
            <a:ext cx="4452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How many users create too much load for my servers?</a:t>
            </a:r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9884" y="3468827"/>
            <a:ext cx="4153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How I can control access from my servers?</a:t>
            </a: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19884" y="3904907"/>
            <a:ext cx="4147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What size servers are right for my budget?</a:t>
            </a: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19884" y="434098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How can I detect if server has been compromised?</a:t>
            </a: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799920" y="1716643"/>
            <a:ext cx="381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How will I keep my server OS patched?</a:t>
            </a: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799920" y="2085975"/>
            <a:ext cx="38121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How will new code be deployed to my servers?</a:t>
            </a: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799920" y="2732306"/>
            <a:ext cx="42202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How much remaining capacity do my servers have?</a:t>
            </a: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799920" y="3379322"/>
            <a:ext cx="41535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Which users should have access to my servers?</a:t>
            </a:r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1" y="1228350"/>
            <a:ext cx="8572500" cy="440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98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316058"/>
            <a:ext cx="7448550" cy="4191269"/>
          </a:xfrm>
          <a:prstGeom prst="rect">
            <a:avLst/>
          </a:prstGeom>
        </p:spPr>
      </p:pic>
      <p:sp>
        <p:nvSpPr>
          <p:cNvPr id="6" name="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+mj-lt"/>
              </a:rPr>
              <a:t>ASK BUSINESS</a:t>
            </a:r>
          </a:p>
        </p:txBody>
      </p:sp>
    </p:spTree>
    <p:extLst>
      <p:ext uri="{BB962C8B-B14F-4D97-AF65-F5344CB8AC3E}">
        <p14:creationId xmlns:p14="http://schemas.microsoft.com/office/powerpoint/2010/main" val="384797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+mj-lt"/>
              </a:rPr>
              <a:t>What is </a:t>
            </a:r>
            <a:r>
              <a:rPr lang="en-US" sz="4800" err="1">
                <a:latin typeface="+mj-lt"/>
              </a:rPr>
              <a:t>serverless</a:t>
            </a:r>
            <a:r>
              <a:rPr lang="en-US" sz="4800">
                <a:latin typeface="+mj-lt"/>
              </a:rPr>
              <a:t>?</a:t>
            </a:r>
          </a:p>
        </p:txBody>
      </p:sp>
      <p:sp>
        <p:nvSpPr>
          <p:cNvPr id="8" name="Text Right"/>
          <p:cNvSpPr>
            <a:spLocks noGrp="1"/>
          </p:cNvSpPr>
          <p:nvPr>
            <p:ph sz="half" idx="2"/>
          </p:nvPr>
        </p:nvSpPr>
        <p:spPr>
          <a:xfrm>
            <a:off x="318112" y="3210675"/>
            <a:ext cx="8507775" cy="1047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>
                <a:solidFill>
                  <a:srgbClr val="1532A3"/>
                </a:solidFill>
                <a:latin typeface="Century Gothic" panose="020B0502020202020204" pitchFamily="34" charset="0"/>
              </a:rPr>
              <a:t>Do not think about servers!</a:t>
            </a:r>
          </a:p>
        </p:txBody>
      </p:sp>
    </p:spTree>
    <p:extLst>
      <p:ext uri="{BB962C8B-B14F-4D97-AF65-F5344CB8AC3E}">
        <p14:creationId xmlns:p14="http://schemas.microsoft.com/office/powerpoint/2010/main" val="303837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+mj-lt"/>
              </a:rPr>
              <a:t>Cloud evolution</a:t>
            </a:r>
          </a:p>
        </p:txBody>
      </p:sp>
      <p:pic>
        <p:nvPicPr>
          <p:cNvPr id="1026" name="Picture 2" descr="https://lh6.googleusercontent.com/HdgDql3pPEgrbns1fgDfrdX0LrMvkeQE7_LdK7V0OXsWLyqS-4SWQQI2ksHFKuIEUqj2EdrzQMmjTuZAbgAg-gGd-Y9C8aml6olcpNHBUCBmi0WpuVR7Pql3E_wENuR8cAslen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85" y="1952626"/>
            <a:ext cx="7860830" cy="306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74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63"/>
          <p:cNvCxnSpPr/>
          <p:nvPr/>
        </p:nvCxnSpPr>
        <p:spPr>
          <a:xfrm flipH="1">
            <a:off x="3343950" y="2014900"/>
            <a:ext cx="1857600" cy="2693700"/>
          </a:xfrm>
          <a:prstGeom prst="straightConnector1">
            <a:avLst/>
          </a:prstGeom>
          <a:noFill/>
          <a:ln w="76200" cap="flat" cmpd="sng">
            <a:solidFill>
              <a:srgbClr val="1334A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" name="TextBox 4"/>
          <p:cNvSpPr txBox="1"/>
          <p:nvPr/>
        </p:nvSpPr>
        <p:spPr>
          <a:xfrm>
            <a:off x="1901025" y="2365137"/>
            <a:ext cx="23717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rgbClr val="1334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BaaS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39475" y="3345637"/>
            <a:ext cx="23717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rgbClr val="1334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FaaS</a:t>
            </a:r>
          </a:p>
        </p:txBody>
      </p:sp>
    </p:spTree>
    <p:extLst>
      <p:ext uri="{BB962C8B-B14F-4D97-AF65-F5344CB8AC3E}">
        <p14:creationId xmlns:p14="http://schemas.microsoft.com/office/powerpoint/2010/main" val="107914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Right"/>
          <p:cNvSpPr>
            <a:spLocks noGrp="1"/>
          </p:cNvSpPr>
          <p:nvPr>
            <p:ph sz="half" idx="2"/>
          </p:nvPr>
        </p:nvSpPr>
        <p:spPr>
          <a:xfrm>
            <a:off x="285750" y="1620000"/>
            <a:ext cx="8498250" cy="45000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1334A0"/>
                </a:solidFill>
                <a:latin typeface="Century Gothic" panose="020B0502020202020204" pitchFamily="34" charset="0"/>
              </a:rPr>
              <a:t>Functions are unit of deployment &amp; scale</a:t>
            </a:r>
          </a:p>
          <a:p>
            <a:r>
              <a:rPr lang="en-US" sz="2400" dirty="0">
                <a:solidFill>
                  <a:srgbClr val="1334A0"/>
                </a:solidFill>
                <a:latin typeface="Century Gothic" panose="020B0502020202020204" pitchFamily="34" charset="0"/>
              </a:rPr>
              <a:t>No machines, not real, nor Virtual (VM). Not even containers</a:t>
            </a:r>
          </a:p>
          <a:p>
            <a:r>
              <a:rPr lang="en-US" sz="2400" dirty="0">
                <a:solidFill>
                  <a:srgbClr val="1334A0"/>
                </a:solidFill>
                <a:latin typeface="Century Gothic" panose="020B0502020202020204" pitchFamily="34" charset="0"/>
              </a:rPr>
              <a:t>Permanent storage lives elsewhere</a:t>
            </a:r>
          </a:p>
          <a:p>
            <a:r>
              <a:rPr lang="en-US" sz="2400" dirty="0">
                <a:solidFill>
                  <a:srgbClr val="1334A0"/>
                </a:solidFill>
                <a:latin typeface="Century Gothic" panose="020B0502020202020204" pitchFamily="34" charset="0"/>
              </a:rPr>
              <a:t>Scaling per request</a:t>
            </a:r>
          </a:p>
          <a:p>
            <a:r>
              <a:rPr lang="en-US" sz="2400" dirty="0">
                <a:solidFill>
                  <a:srgbClr val="1334A0"/>
                </a:solidFill>
                <a:latin typeface="Century Gothic" panose="020B0502020202020204" pitchFamily="34" charset="0"/>
              </a:rPr>
              <a:t>Of course, following up is economic side-effect of previous statement, you don’t pay unused stuff. </a:t>
            </a:r>
          </a:p>
          <a:p>
            <a:r>
              <a:rPr lang="en-US" sz="2400" dirty="0">
                <a:solidFill>
                  <a:srgbClr val="1532A3"/>
                </a:solidFill>
                <a:latin typeface="Century Gothic" panose="020B0502020202020204" pitchFamily="34" charset="0"/>
              </a:rPr>
              <a:t>Fault tolerant</a:t>
            </a:r>
          </a:p>
          <a:p>
            <a:r>
              <a:rPr lang="en-US" sz="2400" dirty="0">
                <a:solidFill>
                  <a:srgbClr val="1532A3"/>
                </a:solidFill>
                <a:latin typeface="Century Gothic" panose="020B0502020202020204" pitchFamily="34" charset="0"/>
              </a:rPr>
              <a:t>Programming language agnostic: Java, Node.js, .NET, Python</a:t>
            </a:r>
          </a:p>
        </p:txBody>
      </p:sp>
      <p:sp>
        <p:nvSpPr>
          <p:cNvPr id="6" name="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+mj-lt"/>
              </a:rPr>
              <a:t>SERVERLESS MANIFESTO</a:t>
            </a:r>
          </a:p>
        </p:txBody>
      </p:sp>
      <p:sp>
        <p:nvSpPr>
          <p:cNvPr id="4" name="Text Right"/>
          <p:cNvSpPr>
            <a:spLocks noGrp="1"/>
          </p:cNvSpPr>
          <p:nvPr>
            <p:ph sz="half" idx="2"/>
          </p:nvPr>
        </p:nvSpPr>
        <p:spPr>
          <a:xfrm>
            <a:off x="7088370" y="1075910"/>
            <a:ext cx="1907848" cy="295564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1600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b</a:t>
            </a:r>
            <a:r>
              <a:rPr lang="en-US" sz="1600" b="1" i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y Dr. Tim Wagner</a:t>
            </a:r>
            <a:endParaRPr lang="en-US" sz="1600" b="1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41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10" y="581893"/>
            <a:ext cx="1791853" cy="17918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Subtitle"/>
          <p:cNvSpPr txBox="1">
            <a:spLocks/>
          </p:cNvSpPr>
          <p:nvPr/>
        </p:nvSpPr>
        <p:spPr>
          <a:xfrm>
            <a:off x="2556163" y="581893"/>
            <a:ext cx="6400800" cy="89584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sz="1600" b="0" i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 err="1" smtClean="0">
                <a:solidFill>
                  <a:srgbClr val="1334A0"/>
                </a:solidFill>
                <a:latin typeface="+mn-lt"/>
              </a:rPr>
              <a:t>Aleksandar</a:t>
            </a:r>
            <a:r>
              <a:rPr lang="en-US" sz="3200" dirty="0" smtClean="0">
                <a:solidFill>
                  <a:srgbClr val="1334A0"/>
                </a:solidFill>
                <a:latin typeface="+mn-lt"/>
              </a:rPr>
              <a:t> </a:t>
            </a:r>
            <a:r>
              <a:rPr lang="en-US" sz="3200" dirty="0" err="1" smtClean="0">
                <a:solidFill>
                  <a:srgbClr val="1334A0"/>
                </a:solidFill>
                <a:latin typeface="+mn-lt"/>
              </a:rPr>
              <a:t>Stoisavljevic</a:t>
            </a:r>
            <a:endParaRPr lang="en-US" sz="3200" dirty="0" smtClean="0">
              <a:solidFill>
                <a:srgbClr val="1334A0"/>
              </a:solidFill>
              <a:latin typeface="+mn-lt"/>
            </a:endParaRPr>
          </a:p>
        </p:txBody>
      </p:sp>
      <p:sp>
        <p:nvSpPr>
          <p:cNvPr id="8" name="Subtitle"/>
          <p:cNvSpPr txBox="1">
            <a:spLocks/>
          </p:cNvSpPr>
          <p:nvPr/>
        </p:nvSpPr>
        <p:spPr>
          <a:xfrm>
            <a:off x="2556163" y="1034407"/>
            <a:ext cx="6400800" cy="89584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sz="1600" b="0" i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 smtClean="0">
                <a:solidFill>
                  <a:srgbClr val="1334A0"/>
                </a:solidFill>
                <a:latin typeface="+mn-lt"/>
              </a:rPr>
              <a:t>Levi9 IT Services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10" y="2785773"/>
            <a:ext cx="585499" cy="585499"/>
          </a:xfrm>
          <a:prstGeom prst="rect">
            <a:avLst/>
          </a:prstGeom>
        </p:spPr>
      </p:pic>
      <p:sp>
        <p:nvSpPr>
          <p:cNvPr id="10" name="Subtitle"/>
          <p:cNvSpPr txBox="1">
            <a:spLocks/>
          </p:cNvSpPr>
          <p:nvPr/>
        </p:nvSpPr>
        <p:spPr>
          <a:xfrm>
            <a:off x="1147618" y="2776536"/>
            <a:ext cx="2232892" cy="89584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sz="1600" b="0" i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 smtClean="0">
                <a:solidFill>
                  <a:srgbClr val="1334A0"/>
                </a:solidFill>
                <a:latin typeface="+mn-lt"/>
              </a:rPr>
              <a:t>@</a:t>
            </a:r>
            <a:r>
              <a:rPr lang="en-US" sz="3200" dirty="0" err="1" smtClean="0">
                <a:solidFill>
                  <a:srgbClr val="1334A0"/>
                </a:solidFill>
                <a:latin typeface="+mn-lt"/>
              </a:rPr>
              <a:t>staleksit</a:t>
            </a:r>
            <a:endParaRPr lang="en-US" sz="3200" dirty="0" smtClean="0">
              <a:solidFill>
                <a:srgbClr val="1334A0"/>
              </a:solidFill>
              <a:latin typeface="+mn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10" y="3495268"/>
            <a:ext cx="589143" cy="589143"/>
          </a:xfrm>
          <a:prstGeom prst="rect">
            <a:avLst/>
          </a:prstGeom>
        </p:spPr>
      </p:pic>
      <p:sp>
        <p:nvSpPr>
          <p:cNvPr id="12" name="Subtitle"/>
          <p:cNvSpPr txBox="1">
            <a:spLocks/>
          </p:cNvSpPr>
          <p:nvPr/>
        </p:nvSpPr>
        <p:spPr>
          <a:xfrm>
            <a:off x="2066636" y="4070741"/>
            <a:ext cx="2232892" cy="89584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sz="1600" b="0" i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200" dirty="0" smtClean="0">
              <a:solidFill>
                <a:srgbClr val="1334A0"/>
              </a:solidFill>
              <a:latin typeface="+mn-lt"/>
            </a:endParaRPr>
          </a:p>
        </p:txBody>
      </p:sp>
      <p:sp>
        <p:nvSpPr>
          <p:cNvPr id="13" name="Subtitle"/>
          <p:cNvSpPr txBox="1">
            <a:spLocks/>
          </p:cNvSpPr>
          <p:nvPr/>
        </p:nvSpPr>
        <p:spPr>
          <a:xfrm>
            <a:off x="1367559" y="3495268"/>
            <a:ext cx="4792518" cy="89584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sz="1600" b="0" i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rgbClr val="1334A0"/>
                </a:solidFill>
                <a:latin typeface="+mn-lt"/>
              </a:rPr>
              <a:t>l</a:t>
            </a:r>
            <a:r>
              <a:rPr lang="en-US" sz="3200" dirty="0" smtClean="0">
                <a:solidFill>
                  <a:srgbClr val="1334A0"/>
                </a:solidFill>
                <a:latin typeface="+mn-lt"/>
              </a:rPr>
              <a:t>inkedin.com/in/astoisavljevic</a:t>
            </a:r>
          </a:p>
        </p:txBody>
      </p:sp>
    </p:spTree>
    <p:extLst>
      <p:ext uri="{BB962C8B-B14F-4D97-AF65-F5344CB8AC3E}">
        <p14:creationId xmlns:p14="http://schemas.microsoft.com/office/powerpoint/2010/main" val="78659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"/>
          <p:cNvSpPr>
            <a:spLocks noGrp="1"/>
          </p:cNvSpPr>
          <p:nvPr>
            <p:ph idx="1"/>
          </p:nvPr>
        </p:nvSpPr>
        <p:spPr>
          <a:xfrm>
            <a:off x="561474" y="2333873"/>
            <a:ext cx="8229600" cy="1965411"/>
          </a:xfrm>
        </p:spPr>
        <p:txBody>
          <a:bodyPr/>
          <a:lstStyle/>
          <a:p>
            <a:pPr marL="0" indent="0" algn="ctr">
              <a:buNone/>
            </a:pPr>
            <a:r>
              <a:rPr lang="en-US" sz="5400" dirty="0">
                <a:solidFill>
                  <a:srgbClr val="1532A3"/>
                </a:solidFill>
                <a:latin typeface="Century Gothic" panose="020B0502020202020204" pitchFamily="34" charset="0"/>
              </a:rPr>
              <a:t>AWS Architectural Examples</a:t>
            </a:r>
          </a:p>
          <a:p>
            <a:pPr marL="0" indent="0" algn="ctr">
              <a:buNone/>
            </a:pPr>
            <a:endParaRPr lang="en-US" dirty="0">
              <a:solidFill>
                <a:srgbClr val="1532A3"/>
              </a:solidFill>
              <a:latin typeface="Century Gothic" panose="020B0502020202020204" pitchFamily="34" charset="0"/>
            </a:endParaRPr>
          </a:p>
          <a:p>
            <a:endParaRPr lang="en-US" dirty="0">
              <a:solidFill>
                <a:srgbClr val="1532A3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9637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+mj-lt"/>
              </a:rPr>
              <a:t>THUMBNAILING</a:t>
            </a:r>
          </a:p>
        </p:txBody>
      </p:sp>
      <p:pic>
        <p:nvPicPr>
          <p:cNvPr id="2050" name="Picture 2" descr="https://lh5.googleusercontent.com/lVVMx_OulrHudExOSu01eIDlH-NOcjknEJwa8aXOk9Gs0jiPKZKq_dD1rnkz_VG2ZLaEzzytCh62EZ_wIS7ykNH3-QOKYydSgrZt1vbX4Y1wwxRdg8aymaMxuQIgOuaCs7jFAA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48" y="2266950"/>
            <a:ext cx="8899503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636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+mj-lt"/>
              </a:rPr>
              <a:t>WEB APPLICATION</a:t>
            </a:r>
          </a:p>
        </p:txBody>
      </p:sp>
      <p:pic>
        <p:nvPicPr>
          <p:cNvPr id="3074" name="Picture 2" descr="https://lh5.googleusercontent.com/aAruoHPYRD_DI60bCO5lSRRGMJN_vjEasf1l-2DmcQBGVQ_CX_KwLLAFfXwu1zocrSmF1-RH-2D13prSo2kCXOlfVWsJ9t7s_B0gliAGdStobKejc6KeFz8uTy4UL-zPV7WI7y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19" y="2371725"/>
            <a:ext cx="8852162" cy="266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915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err="1">
                <a:latin typeface="+mj-lt"/>
              </a:rPr>
              <a:t>IoT</a:t>
            </a:r>
            <a:endParaRPr lang="en-US" sz="4800">
              <a:latin typeface="+mj-lt"/>
            </a:endParaRPr>
          </a:p>
        </p:txBody>
      </p:sp>
      <p:pic>
        <p:nvPicPr>
          <p:cNvPr id="4098" name="Picture 2" descr="https://lh6.googleusercontent.com/RwImG7TyBC05qrWtB_lyj0SD0keBvdYo2HBLbQ6PSODIizFh2dHwysUduhj253x5tXarN7-bLrOgV1Q_AJHGy6n3KuOUl2na3KScAPdZX5-sjh0WF3zrQzzrjzYWlpMIZUx-Va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96" y="2238375"/>
            <a:ext cx="8087808" cy="307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739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+mj-lt"/>
              </a:rPr>
              <a:t>Continuous Integration</a:t>
            </a:r>
          </a:p>
        </p:txBody>
      </p:sp>
      <p:pic>
        <p:nvPicPr>
          <p:cNvPr id="5122" name="Picture 2" descr="https://lh5.googleusercontent.com/8-PbuWnd7jge65oc5HE12DiuKB2HjsNX0dmn3NvjRenOY1TpnLF42m48cA_aPeuzZeUdsT6TWTLsVClVcvgaifdda0G_J9HpNvJj0L1WvCDrvJZTIG3T_xk3xsKhESAezQmWwL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725" y="1935183"/>
            <a:ext cx="5943600" cy="401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831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latin typeface="+mj-lt"/>
              </a:rPr>
              <a:t>ALEXA (ECHO DOT)</a:t>
            </a:r>
            <a:endParaRPr lang="en-US" sz="480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07" y="1534622"/>
            <a:ext cx="7998691" cy="433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42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+mj-lt"/>
              </a:rPr>
              <a:t>HOW DOES IT HELP US?</a:t>
            </a:r>
          </a:p>
        </p:txBody>
      </p:sp>
      <p:sp>
        <p:nvSpPr>
          <p:cNvPr id="8" name="Text Right"/>
          <p:cNvSpPr>
            <a:spLocks noGrp="1"/>
          </p:cNvSpPr>
          <p:nvPr>
            <p:ph sz="half" idx="2"/>
          </p:nvPr>
        </p:nvSpPr>
        <p:spPr>
          <a:xfrm>
            <a:off x="219075" y="1620000"/>
            <a:ext cx="8498250" cy="2390025"/>
          </a:xfrm>
        </p:spPr>
        <p:txBody>
          <a:bodyPr>
            <a:normAutofit/>
          </a:bodyPr>
          <a:lstStyle/>
          <a:p>
            <a:r>
              <a:rPr lang="en-US" sz="2600">
                <a:solidFill>
                  <a:srgbClr val="1334A0"/>
                </a:solidFill>
                <a:latin typeface="Century Gothic" panose="020B0502020202020204" pitchFamily="34" charset="0"/>
              </a:rPr>
              <a:t>BaaS - reduced development cost</a:t>
            </a:r>
            <a:endParaRPr lang="en-US" sz="2600">
              <a:latin typeface="Century Gothic" panose="020B0502020202020204" pitchFamily="34" charset="0"/>
            </a:endParaRPr>
          </a:p>
          <a:p>
            <a:endParaRPr lang="en-US" sz="2600">
              <a:solidFill>
                <a:srgbClr val="1334A0"/>
              </a:solidFill>
              <a:latin typeface="Century Gothic" panose="020B0502020202020204" pitchFamily="34" charset="0"/>
            </a:endParaRPr>
          </a:p>
          <a:p>
            <a:endParaRPr lang="en-US" sz="2600">
              <a:solidFill>
                <a:srgbClr val="1334A0"/>
              </a:solidFill>
              <a:latin typeface="Century Gothic" panose="020B0502020202020204" pitchFamily="34" charset="0"/>
            </a:endParaRPr>
          </a:p>
          <a:p>
            <a:endParaRPr lang="en-US" sz="2600">
              <a:solidFill>
                <a:srgbClr val="1334A0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600">
              <a:solidFill>
                <a:srgbClr val="1334A0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600">
              <a:solidFill>
                <a:srgbClr val="1334A0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ext Right"/>
          <p:cNvSpPr>
            <a:spLocks noGrp="1"/>
          </p:cNvSpPr>
          <p:nvPr>
            <p:ph sz="half" idx="2"/>
          </p:nvPr>
        </p:nvSpPr>
        <p:spPr>
          <a:xfrm>
            <a:off x="219075" y="4220325"/>
            <a:ext cx="8498250" cy="1418475"/>
          </a:xfrm>
        </p:spPr>
        <p:txBody>
          <a:bodyPr>
            <a:normAutofit/>
          </a:bodyPr>
          <a:lstStyle/>
          <a:p>
            <a:r>
              <a:rPr lang="en-US" sz="2600" dirty="0" err="1">
                <a:solidFill>
                  <a:srgbClr val="1334A0"/>
                </a:solidFill>
                <a:latin typeface="Century Gothic" panose="020B0502020202020204" pitchFamily="34" charset="0"/>
              </a:rPr>
              <a:t>FaaS</a:t>
            </a:r>
            <a:r>
              <a:rPr lang="en-US" sz="2600" dirty="0">
                <a:solidFill>
                  <a:srgbClr val="1334A0"/>
                </a:solidFill>
                <a:latin typeface="Century Gothic" panose="020B0502020202020204" pitchFamily="34" charset="0"/>
              </a:rPr>
              <a:t> - reduced operational cost (no servers, no </a:t>
            </a:r>
            <a:r>
              <a:rPr lang="en-US" sz="2600" dirty="0" err="1">
                <a:solidFill>
                  <a:srgbClr val="1334A0"/>
                </a:solidFill>
                <a:latin typeface="Century Gothic" panose="020B0502020202020204" pitchFamily="34" charset="0"/>
              </a:rPr>
              <a:t>Techops</a:t>
            </a:r>
            <a:r>
              <a:rPr lang="en-US" sz="2600" dirty="0">
                <a:solidFill>
                  <a:srgbClr val="1334A0"/>
                </a:solidFill>
                <a:latin typeface="Century Gothic" panose="020B0502020202020204" pitchFamily="34" charset="0"/>
              </a:rPr>
              <a:t>)</a:t>
            </a:r>
            <a:endParaRPr lang="en-US" sz="2600" dirty="0">
              <a:latin typeface="Century Gothic" panose="020B0502020202020204" pitchFamily="34" charset="0"/>
            </a:endParaRPr>
          </a:p>
          <a:p>
            <a:endParaRPr lang="en-US" sz="2600" dirty="0">
              <a:solidFill>
                <a:srgbClr val="1334A0"/>
              </a:solidFill>
              <a:latin typeface="Century Gothic" panose="020B0502020202020204" pitchFamily="34" charset="0"/>
            </a:endParaRPr>
          </a:p>
          <a:p>
            <a:endParaRPr lang="en-US" sz="2600" dirty="0">
              <a:solidFill>
                <a:srgbClr val="1334A0"/>
              </a:solidFill>
              <a:latin typeface="Century Gothic" panose="020B0502020202020204" pitchFamily="34" charset="0"/>
            </a:endParaRPr>
          </a:p>
          <a:p>
            <a:endParaRPr lang="en-US" sz="2600" dirty="0">
              <a:solidFill>
                <a:srgbClr val="1334A0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600" dirty="0">
              <a:solidFill>
                <a:srgbClr val="1334A0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600" dirty="0">
              <a:solidFill>
                <a:srgbClr val="1334A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19075" y="2212339"/>
            <a:ext cx="8686800" cy="2063528"/>
            <a:chOff x="219075" y="2212339"/>
            <a:chExt cx="8686800" cy="206352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7275" y="2212339"/>
              <a:ext cx="3314700" cy="120534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75" y="2999517"/>
              <a:ext cx="2490439" cy="127635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0825" y="3517569"/>
              <a:ext cx="2305050" cy="59760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136" y="2212339"/>
              <a:ext cx="1686963" cy="9096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522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360000"/>
            <a:ext cx="9144000" cy="956058"/>
          </a:xfrm>
        </p:spPr>
        <p:txBody>
          <a:bodyPr>
            <a:normAutofit/>
          </a:bodyPr>
          <a:lstStyle/>
          <a:p>
            <a:r>
              <a:rPr lang="en-US" sz="4800">
                <a:latin typeface="+mj-lt"/>
              </a:rPr>
              <a:t>FRAMEWORKS</a:t>
            </a:r>
          </a:p>
        </p:txBody>
      </p:sp>
      <p:sp>
        <p:nvSpPr>
          <p:cNvPr id="3" name="Text Right"/>
          <p:cNvSpPr>
            <a:spLocks noGrp="1"/>
          </p:cNvSpPr>
          <p:nvPr>
            <p:ph sz="half" idx="2"/>
          </p:nvPr>
        </p:nvSpPr>
        <p:spPr>
          <a:xfrm>
            <a:off x="219075" y="1620000"/>
            <a:ext cx="8498250" cy="2390025"/>
          </a:xfrm>
        </p:spPr>
        <p:txBody>
          <a:bodyPr>
            <a:normAutofit/>
          </a:bodyPr>
          <a:lstStyle/>
          <a:p>
            <a:r>
              <a:rPr lang="en-US" sz="2600" dirty="0" err="1">
                <a:solidFill>
                  <a:srgbClr val="1334A0"/>
                </a:solidFill>
                <a:latin typeface="Century Gothic" panose="020B0502020202020204" pitchFamily="34" charset="0"/>
              </a:rPr>
              <a:t>Serverless</a:t>
            </a:r>
            <a:r>
              <a:rPr lang="en-US" sz="2600" dirty="0">
                <a:solidFill>
                  <a:srgbClr val="1334A0"/>
                </a:solidFill>
                <a:latin typeface="Century Gothic" panose="020B0502020202020204" pitchFamily="34" charset="0"/>
              </a:rPr>
              <a:t> Framework</a:t>
            </a:r>
          </a:p>
          <a:p>
            <a:r>
              <a:rPr lang="en-US" sz="2600" dirty="0">
                <a:solidFill>
                  <a:srgbClr val="1334A0"/>
                </a:solidFill>
                <a:latin typeface="Century Gothic" panose="020B0502020202020204" pitchFamily="34" charset="0"/>
              </a:rPr>
              <a:t>Apache </a:t>
            </a:r>
            <a:r>
              <a:rPr lang="en-US" sz="2600" dirty="0" err="1">
                <a:solidFill>
                  <a:srgbClr val="1334A0"/>
                </a:solidFill>
                <a:latin typeface="Century Gothic" panose="020B0502020202020204" pitchFamily="34" charset="0"/>
              </a:rPr>
              <a:t>Openwhisk</a:t>
            </a:r>
            <a:r>
              <a:rPr lang="en-US" sz="2600" dirty="0">
                <a:solidFill>
                  <a:srgbClr val="1334A0"/>
                </a:solidFill>
                <a:latin typeface="Century Gothic" panose="020B0502020202020204" pitchFamily="34" charset="0"/>
              </a:rPr>
              <a:t> (IBM</a:t>
            </a:r>
            <a:r>
              <a:rPr lang="en-US" sz="2600" dirty="0" smtClean="0">
                <a:solidFill>
                  <a:srgbClr val="1334A0"/>
                </a:solidFill>
                <a:latin typeface="Century Gothic" panose="020B0502020202020204" pitchFamily="34" charset="0"/>
              </a:rPr>
              <a:t>)</a:t>
            </a:r>
          </a:p>
          <a:p>
            <a:r>
              <a:rPr lang="en-US" sz="2600" dirty="0" smtClean="0">
                <a:solidFill>
                  <a:srgbClr val="1334A0"/>
                </a:solidFill>
                <a:latin typeface="Century Gothic" panose="020B0502020202020204" pitchFamily="34" charset="0"/>
              </a:rPr>
              <a:t>Apex</a:t>
            </a:r>
          </a:p>
          <a:p>
            <a:r>
              <a:rPr lang="en-US" sz="2600" dirty="0" smtClean="0">
                <a:solidFill>
                  <a:srgbClr val="1334A0"/>
                </a:solidFill>
                <a:latin typeface="Century Gothic" panose="020B0502020202020204" pitchFamily="34" charset="0"/>
              </a:rPr>
              <a:t>Claudia.js</a:t>
            </a:r>
          </a:p>
          <a:p>
            <a:r>
              <a:rPr lang="en-US" sz="2600" dirty="0" smtClean="0">
                <a:solidFill>
                  <a:srgbClr val="1334A0"/>
                </a:solidFill>
                <a:latin typeface="Century Gothic" panose="020B0502020202020204" pitchFamily="34" charset="0"/>
              </a:rPr>
              <a:t>Sparta.io</a:t>
            </a:r>
            <a:endParaRPr lang="en-US" sz="2600" dirty="0">
              <a:solidFill>
                <a:srgbClr val="1334A0"/>
              </a:solidFill>
              <a:latin typeface="Century Gothic" panose="020B0502020202020204" pitchFamily="34" charset="0"/>
            </a:endParaRPr>
          </a:p>
          <a:p>
            <a:endParaRPr lang="en-US" sz="2600" dirty="0">
              <a:solidFill>
                <a:srgbClr val="1334A0"/>
              </a:solidFill>
              <a:latin typeface="Century Gothic" panose="020B0502020202020204" pitchFamily="34" charset="0"/>
            </a:endParaRPr>
          </a:p>
          <a:p>
            <a:endParaRPr lang="en-US" sz="2600" dirty="0">
              <a:solidFill>
                <a:srgbClr val="1334A0"/>
              </a:solidFill>
              <a:latin typeface="Century Gothic" panose="020B0502020202020204" pitchFamily="34" charset="0"/>
            </a:endParaRPr>
          </a:p>
          <a:p>
            <a:endParaRPr lang="en-US" sz="2600" dirty="0">
              <a:solidFill>
                <a:srgbClr val="1334A0"/>
              </a:solidFill>
              <a:latin typeface="Century Gothic" panose="020B0502020202020204" pitchFamily="34" charset="0"/>
            </a:endParaRPr>
          </a:p>
          <a:p>
            <a:endParaRPr lang="en-US" sz="2600" dirty="0">
              <a:solidFill>
                <a:srgbClr val="1334A0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600" dirty="0">
              <a:solidFill>
                <a:srgbClr val="1334A0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600" dirty="0">
              <a:solidFill>
                <a:srgbClr val="1334A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050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360000"/>
            <a:ext cx="9144000" cy="956058"/>
          </a:xfrm>
        </p:spPr>
        <p:txBody>
          <a:bodyPr>
            <a:normAutofit/>
          </a:bodyPr>
          <a:lstStyle/>
          <a:p>
            <a:r>
              <a:rPr lang="en-US" sz="4800">
                <a:latin typeface="+mj-lt"/>
              </a:rPr>
              <a:t>IS IT REALY THAT SHINY?</a:t>
            </a:r>
          </a:p>
        </p:txBody>
      </p:sp>
      <p:sp>
        <p:nvSpPr>
          <p:cNvPr id="3" name="Text Right"/>
          <p:cNvSpPr>
            <a:spLocks noGrp="1"/>
          </p:cNvSpPr>
          <p:nvPr>
            <p:ph sz="half" idx="2"/>
          </p:nvPr>
        </p:nvSpPr>
        <p:spPr>
          <a:xfrm>
            <a:off x="219075" y="1620000"/>
            <a:ext cx="8498250" cy="2390025"/>
          </a:xfrm>
        </p:spPr>
        <p:txBody>
          <a:bodyPr>
            <a:normAutofit/>
          </a:bodyPr>
          <a:lstStyle/>
          <a:p>
            <a:r>
              <a:rPr lang="en-US" sz="2600">
                <a:solidFill>
                  <a:srgbClr val="1334A0"/>
                </a:solidFill>
                <a:latin typeface="Century Gothic" panose="020B0502020202020204" pitchFamily="34" charset="0"/>
              </a:rPr>
              <a:t>Monitoring</a:t>
            </a:r>
          </a:p>
          <a:p>
            <a:r>
              <a:rPr lang="en-US" sz="2600">
                <a:solidFill>
                  <a:srgbClr val="1334A0"/>
                </a:solidFill>
                <a:latin typeface="Century Gothic" panose="020B0502020202020204" pitchFamily="34" charset="0"/>
              </a:rPr>
              <a:t>Metrics</a:t>
            </a:r>
          </a:p>
          <a:p>
            <a:r>
              <a:rPr lang="en-US" sz="2600">
                <a:solidFill>
                  <a:srgbClr val="1334A0"/>
                </a:solidFill>
                <a:latin typeface="Century Gothic" panose="020B0502020202020204" pitchFamily="34" charset="0"/>
              </a:rPr>
              <a:t>Alarms</a:t>
            </a:r>
          </a:p>
          <a:p>
            <a:r>
              <a:rPr lang="en-US" sz="2600">
                <a:solidFill>
                  <a:srgbClr val="1334A0"/>
                </a:solidFill>
                <a:latin typeface="Century Gothic" panose="020B0502020202020204" pitchFamily="34" charset="0"/>
              </a:rPr>
              <a:t>Logging</a:t>
            </a:r>
          </a:p>
          <a:p>
            <a:pPr marL="0" indent="0">
              <a:buNone/>
            </a:pPr>
            <a:endParaRPr lang="en-US" sz="2600">
              <a:latin typeface="Century Gothic" panose="020B0502020202020204" pitchFamily="34" charset="0"/>
            </a:endParaRPr>
          </a:p>
          <a:p>
            <a:endParaRPr lang="en-US" sz="2600">
              <a:solidFill>
                <a:srgbClr val="1334A0"/>
              </a:solidFill>
              <a:latin typeface="Century Gothic" panose="020B0502020202020204" pitchFamily="34" charset="0"/>
            </a:endParaRPr>
          </a:p>
          <a:p>
            <a:endParaRPr lang="en-US" sz="2600">
              <a:solidFill>
                <a:srgbClr val="1334A0"/>
              </a:solidFill>
              <a:latin typeface="Century Gothic" panose="020B0502020202020204" pitchFamily="34" charset="0"/>
            </a:endParaRPr>
          </a:p>
          <a:p>
            <a:endParaRPr lang="en-US" sz="2600">
              <a:solidFill>
                <a:srgbClr val="1334A0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600">
              <a:solidFill>
                <a:srgbClr val="1334A0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600">
              <a:solidFill>
                <a:srgbClr val="1334A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76970" y="1860900"/>
            <a:ext cx="1812612" cy="1788090"/>
            <a:chOff x="5376970" y="1860900"/>
            <a:chExt cx="1812612" cy="17880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1564" y="1860900"/>
              <a:ext cx="1603424" cy="160342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376970" y="3279658"/>
              <a:ext cx="1812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AWS </a:t>
              </a:r>
              <a:r>
                <a:rPr lang="en-US" err="1"/>
                <a:t>CloudWatch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597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1373045"/>
            <a:ext cx="5029200" cy="3009494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360000"/>
            <a:ext cx="9144000" cy="956058"/>
          </a:xfrm>
        </p:spPr>
        <p:txBody>
          <a:bodyPr>
            <a:normAutofit/>
          </a:bodyPr>
          <a:lstStyle/>
          <a:p>
            <a:r>
              <a:rPr lang="en-US" sz="4800">
                <a:latin typeface="+mj-lt"/>
              </a:rPr>
              <a:t>LOGS &gt;&gt; ES &gt;&gt; </a:t>
            </a:r>
            <a:r>
              <a:rPr lang="en-US" sz="4800" err="1">
                <a:latin typeface="+mj-lt"/>
              </a:rPr>
              <a:t>Kibana</a:t>
            </a:r>
            <a:endParaRPr lang="en-US" sz="480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554" y="2895600"/>
            <a:ext cx="6345893" cy="325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046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"/>
          <p:cNvSpPr txBox="1">
            <a:spLocks/>
          </p:cNvSpPr>
          <p:nvPr/>
        </p:nvSpPr>
        <p:spPr>
          <a:xfrm>
            <a:off x="2066636" y="4070741"/>
            <a:ext cx="2232892" cy="89584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sz="1600" b="0" i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200" dirty="0" smtClean="0">
              <a:solidFill>
                <a:srgbClr val="1334A0"/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16" y="129308"/>
            <a:ext cx="5826702" cy="3699493"/>
          </a:xfrm>
          <a:prstGeom prst="rect">
            <a:avLst/>
          </a:prstGeom>
        </p:spPr>
      </p:pic>
      <p:sp>
        <p:nvSpPr>
          <p:cNvPr id="14" name="Subtitle"/>
          <p:cNvSpPr txBox="1">
            <a:spLocks/>
          </p:cNvSpPr>
          <p:nvPr/>
        </p:nvSpPr>
        <p:spPr>
          <a:xfrm>
            <a:off x="5634183" y="332506"/>
            <a:ext cx="3796144" cy="334356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sz="1600" b="0" i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 smtClean="0">
                <a:solidFill>
                  <a:srgbClr val="1334A0"/>
                </a:solidFill>
                <a:latin typeface="+mn-lt"/>
              </a:rPr>
              <a:t>Head Office/Amsterdam</a:t>
            </a:r>
          </a:p>
          <a:p>
            <a:pPr marL="0" indent="0" algn="ctr">
              <a:buNone/>
            </a:pPr>
            <a:r>
              <a:rPr lang="en-US" sz="2400" dirty="0" smtClean="0">
                <a:solidFill>
                  <a:srgbClr val="1334A0"/>
                </a:solidFill>
                <a:latin typeface="+mn-lt"/>
              </a:rPr>
              <a:t>Serbia/Novi Sad</a:t>
            </a:r>
          </a:p>
          <a:p>
            <a:pPr marL="0" indent="0" algn="ctr">
              <a:buNone/>
            </a:pPr>
            <a:r>
              <a:rPr lang="en-US" sz="2400" dirty="0" smtClean="0">
                <a:solidFill>
                  <a:srgbClr val="1334A0"/>
                </a:solidFill>
                <a:latin typeface="+mn-lt"/>
              </a:rPr>
              <a:t>Serbia/</a:t>
            </a:r>
            <a:r>
              <a:rPr lang="en-US" sz="2400" dirty="0" err="1" smtClean="0">
                <a:solidFill>
                  <a:srgbClr val="1334A0"/>
                </a:solidFill>
                <a:latin typeface="+mn-lt"/>
              </a:rPr>
              <a:t>Zrenjanin</a:t>
            </a:r>
            <a:endParaRPr lang="en-US" sz="2400" dirty="0" smtClean="0">
              <a:solidFill>
                <a:srgbClr val="1334A0"/>
              </a:solidFill>
              <a:latin typeface="+mn-lt"/>
            </a:endParaRPr>
          </a:p>
          <a:p>
            <a:pPr marL="0" indent="0" algn="ctr">
              <a:buNone/>
            </a:pPr>
            <a:r>
              <a:rPr lang="en-US" sz="2400" dirty="0" smtClean="0">
                <a:solidFill>
                  <a:srgbClr val="1334A0"/>
                </a:solidFill>
                <a:latin typeface="+mn-lt"/>
              </a:rPr>
              <a:t>Serbia/Belgrade</a:t>
            </a:r>
          </a:p>
          <a:p>
            <a:pPr marL="0" indent="0" algn="ctr">
              <a:buNone/>
            </a:pPr>
            <a:r>
              <a:rPr lang="en-US" sz="2400" dirty="0" smtClean="0">
                <a:solidFill>
                  <a:srgbClr val="1334A0"/>
                </a:solidFill>
                <a:latin typeface="+mn-lt"/>
              </a:rPr>
              <a:t>Romania/Iasi</a:t>
            </a:r>
          </a:p>
          <a:p>
            <a:pPr marL="0" indent="0" algn="ctr">
              <a:buNone/>
            </a:pPr>
            <a:r>
              <a:rPr lang="en-US" sz="2400" dirty="0" smtClean="0">
                <a:solidFill>
                  <a:srgbClr val="1334A0"/>
                </a:solidFill>
                <a:latin typeface="+mn-lt"/>
              </a:rPr>
              <a:t>Ukraine/Kiev</a:t>
            </a:r>
          </a:p>
          <a:p>
            <a:pPr marL="0" indent="0" algn="ctr">
              <a:buNone/>
            </a:pPr>
            <a:r>
              <a:rPr lang="en-US" sz="2400" dirty="0" smtClean="0">
                <a:solidFill>
                  <a:srgbClr val="1334A0"/>
                </a:solidFill>
                <a:latin typeface="+mn-lt"/>
              </a:rPr>
              <a:t>Ukraine/</a:t>
            </a:r>
            <a:r>
              <a:rPr lang="en-US" sz="2400" dirty="0" err="1" smtClean="0">
                <a:solidFill>
                  <a:srgbClr val="1334A0"/>
                </a:solidFill>
                <a:latin typeface="+mn-lt"/>
              </a:rPr>
              <a:t>Lviv</a:t>
            </a:r>
            <a:endParaRPr lang="en-US" sz="2400" dirty="0" smtClean="0">
              <a:solidFill>
                <a:srgbClr val="1334A0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16" y="3963257"/>
            <a:ext cx="4719782" cy="270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9144000" cy="598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1983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+mj-lt"/>
              </a:rPr>
              <a:t>One Common Goal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56964"/>
            <a:ext cx="7498247" cy="499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1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578"/>
            <a:ext cx="9144000" cy="44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"/>
          <p:cNvSpPr>
            <a:spLocks noGrp="1"/>
          </p:cNvSpPr>
          <p:nvPr>
            <p:ph idx="1"/>
          </p:nvPr>
        </p:nvSpPr>
        <p:spPr>
          <a:xfrm>
            <a:off x="561474" y="2333873"/>
            <a:ext cx="8229600" cy="1965411"/>
          </a:xfrm>
        </p:spPr>
        <p:txBody>
          <a:bodyPr/>
          <a:lstStyle/>
          <a:p>
            <a:pPr marL="0" indent="0" algn="ctr">
              <a:buNone/>
            </a:pPr>
            <a:r>
              <a:rPr lang="en-US" sz="5400">
                <a:solidFill>
                  <a:srgbClr val="1532A3"/>
                </a:solidFill>
                <a:latin typeface="Century Gothic" panose="020B0502020202020204" pitchFamily="34" charset="0"/>
              </a:rPr>
              <a:t>September 16</a:t>
            </a:r>
            <a:r>
              <a:rPr lang="en-US" sz="5400" baseline="30000">
                <a:solidFill>
                  <a:srgbClr val="1532A3"/>
                </a:solidFill>
                <a:latin typeface="Century Gothic" panose="020B0502020202020204" pitchFamily="34" charset="0"/>
              </a:rPr>
              <a:t>th</a:t>
            </a:r>
            <a:r>
              <a:rPr lang="en-US" sz="5400">
                <a:solidFill>
                  <a:srgbClr val="1532A3"/>
                </a:solidFill>
                <a:latin typeface="Century Gothic" panose="020B0502020202020204" pitchFamily="34" charset="0"/>
              </a:rPr>
              <a:t> 2016.</a:t>
            </a:r>
          </a:p>
          <a:p>
            <a:pPr marL="0" indent="0" algn="ctr">
              <a:buNone/>
            </a:pPr>
            <a:r>
              <a:rPr lang="en-US">
                <a:solidFill>
                  <a:srgbClr val="1532A3"/>
                </a:solidFill>
                <a:latin typeface="Century Gothic" panose="020B0502020202020204" pitchFamily="34" charset="0"/>
              </a:rPr>
              <a:t>*or just few days ago</a:t>
            </a:r>
          </a:p>
          <a:p>
            <a:endParaRPr lang="en-US">
              <a:solidFill>
                <a:srgbClr val="1532A3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831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8" y="101600"/>
            <a:ext cx="9031111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6" y="171450"/>
            <a:ext cx="8790664" cy="585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53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2124075"/>
            <a:ext cx="67056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95800" y="447675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entury Gothic" panose="020B0502020202020204" pitchFamily="34" charset="0"/>
              </a:rPr>
              <a:t>What kind of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33959" y="438150"/>
            <a:ext cx="1088760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>
                <a:latin typeface="Century Gothic" panose="020B0502020202020204" pitchFamily="34" charset="0"/>
              </a:rPr>
              <a:t>servers?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6320" y="1181100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entury Gothic" panose="020B0502020202020204" pitchFamily="34" charset="0"/>
              </a:rPr>
              <a:t>How many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64454" y="1171575"/>
            <a:ext cx="1088760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>
                <a:latin typeface="Century Gothic" panose="020B0502020202020204" pitchFamily="34" charset="0"/>
              </a:rPr>
              <a:t>servers?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05200" y="1400175"/>
            <a:ext cx="4336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entury Gothic" panose="020B0502020202020204" pitchFamily="34" charset="0"/>
              </a:rPr>
              <a:t>Which operating system patch level?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40418" y="2383393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entury Gothic" panose="020B0502020202020204" pitchFamily="34" charset="0"/>
              </a:rPr>
              <a:t>How about security 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76984" y="2358509"/>
            <a:ext cx="1088760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>
                <a:latin typeface="Century Gothic" panose="020B0502020202020204" pitchFamily="34" charset="0"/>
              </a:rPr>
              <a:t>servers?</a:t>
            </a:r>
          </a:p>
        </p:txBody>
      </p:sp>
    </p:spTree>
    <p:extLst>
      <p:ext uri="{BB962C8B-B14F-4D97-AF65-F5344CB8AC3E}">
        <p14:creationId xmlns:p14="http://schemas.microsoft.com/office/powerpoint/2010/main" val="228730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2085975"/>
            <a:ext cx="8791575" cy="29305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850" y="0"/>
            <a:ext cx="3505200" cy="2085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25" y="4182637"/>
            <a:ext cx="2619375" cy="1941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767" y="266997"/>
            <a:ext cx="1320833" cy="155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0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">
  <a:themeElements>
    <a:clrScheme name="Custom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evi9 Basic presentation template_rebranding_2016" id="{D6497E85-D60D-EA4E-9940-AD8FC497C16B}" vid="{4398D590-D86E-B344-9519-09ACBD9B78EB}"/>
    </a:ext>
  </a:extLst>
</a:theme>
</file>

<file path=ppt/theme/theme2.xml><?xml version="1.0" encoding="utf-8"?>
<a:theme xmlns:a="http://schemas.openxmlformats.org/drawingml/2006/main" name="Office Thema">
  <a:themeElements>
    <a:clrScheme name="Custom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rmAutofit/>
      </a:bodyPr>
      <a:lstStyle>
        <a:defPPr>
          <a:defRPr sz="2800" dirty="0" smtClean="0">
            <a:solidFill>
              <a:schemeClr val="tx1">
                <a:lumMod val="75000"/>
                <a:lumOff val="25000"/>
              </a:schemeClr>
            </a:solidFill>
            <a:latin typeface="Helvetica Neue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Levi9 Basic presentation template_rebranding_2016" id="{D6497E85-D60D-EA4E-9940-AD8FC497C16B}" vid="{8E8FBF20-083A-3047-8C10-E234E74C7FB4}"/>
    </a:ext>
  </a:extLst>
</a:theme>
</file>

<file path=ppt/theme/theme3.xml><?xml version="1.0" encoding="utf-8"?>
<a:theme xmlns:a="http://schemas.openxmlformats.org/drawingml/2006/main" name="Empty 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rmAutofit/>
      </a:bodyPr>
      <a:lstStyle>
        <a:defPPr>
          <a:defRPr sz="2800" dirty="0" smtClean="0">
            <a:solidFill>
              <a:schemeClr val="tx1">
                <a:lumMod val="75000"/>
                <a:lumOff val="25000"/>
              </a:schemeClr>
            </a:solidFill>
            <a:latin typeface="Helvetica Neue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Levi9 Basic presentation template_rebranding_2016" id="{D6497E85-D60D-EA4E-9940-AD8FC497C16B}" vid="{354A85A7-180C-0947-A5DE-106EB4A153E5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CCB3F2CB666745A0FAF1FC649521A3" ma:contentTypeVersion="4" ma:contentTypeDescription="Create a new document." ma:contentTypeScope="" ma:versionID="6f34e446cbcf52659278cc1dadab76aa">
  <xsd:schema xmlns:xsd="http://www.w3.org/2001/XMLSchema" xmlns:xs="http://www.w3.org/2001/XMLSchema" xmlns:p="http://schemas.microsoft.com/office/2006/metadata/properties" xmlns:ns2="434af53a-1025-4c8c-9acf-b5fb1b4a7bd1" targetNamespace="http://schemas.microsoft.com/office/2006/metadata/properties" ma:root="true" ma:fieldsID="f288ee382a4e15829338f92f9ce92bb9" ns2:_="">
    <xsd:import namespace="434af53a-1025-4c8c-9acf-b5fb1b4a7bd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4af53a-1025-4c8c-9acf-b5fb1b4a7bd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BB62213-8F90-4EF1-A6A4-641F0452CB5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A503E8-1BBB-46F3-936D-0592B2A398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4af53a-1025-4c8c-9acf-b5fb1b4a7bd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631425-235C-4781-93DD-7928AF7173EF}">
  <ds:schemaRefs>
    <ds:schemaRef ds:uri="434af53a-1025-4c8c-9acf-b5fb1b4a7bd1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358</Words>
  <Application>Microsoft Office PowerPoint</Application>
  <PresentationFormat>On-screen Show (4:3)</PresentationFormat>
  <Paragraphs>113</Paragraphs>
  <Slides>31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Century Gothic</vt:lpstr>
      <vt:lpstr>Helvetica Neue Light</vt:lpstr>
      <vt:lpstr>Title</vt:lpstr>
      <vt:lpstr>Office Thema</vt:lpstr>
      <vt:lpstr>Empty Thema</vt:lpstr>
      <vt:lpstr>*less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Deployment diagram</vt:lpstr>
      <vt:lpstr>PowerPoint Presentation</vt:lpstr>
      <vt:lpstr>PowerPoint Presentation</vt:lpstr>
      <vt:lpstr>Moral of THE STORY</vt:lpstr>
      <vt:lpstr>ASK BUSINESS</vt:lpstr>
      <vt:lpstr>What is serverless?</vt:lpstr>
      <vt:lpstr>Cloud evolution</vt:lpstr>
      <vt:lpstr>PowerPoint Presentation</vt:lpstr>
      <vt:lpstr>SERVERLESS MANIFESTO</vt:lpstr>
      <vt:lpstr>PowerPoint Presentation</vt:lpstr>
      <vt:lpstr>THUMBNAILING</vt:lpstr>
      <vt:lpstr>WEB APPLICATION</vt:lpstr>
      <vt:lpstr>IoT</vt:lpstr>
      <vt:lpstr>Continuous Integration</vt:lpstr>
      <vt:lpstr>ALEXA (ECHO DOT)</vt:lpstr>
      <vt:lpstr>HOW DOES IT HELP US?</vt:lpstr>
      <vt:lpstr>FRAMEWORKS</vt:lpstr>
      <vt:lpstr>IS IT REALY THAT SHINY?</vt:lpstr>
      <vt:lpstr>LOGS &gt;&gt; ES &gt;&gt; Kibana</vt:lpstr>
      <vt:lpstr>PowerPoint Presentation</vt:lpstr>
      <vt:lpstr>One Common Goal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*less Architecture</dc:title>
  <cp:lastModifiedBy>astoisavljevic</cp:lastModifiedBy>
  <cp:revision>11</cp:revision>
  <dcterms:modified xsi:type="dcterms:W3CDTF">2017-05-07T12:04:24Z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0x0101008ECCB3F2CB666745A0FAF1FC649521A3</vt:lpwstr>
  </property>
  <property fmtid="{D5CDD505-2E9C-101B-9397-08002B2CF9AE}" pid="3" name="_dlc_DocIdItemGuid">
    <vt:lpwstr>8e8c196d-e4eb-4971-8513-4fd2a4eb7288</vt:lpwstr>
  </property>
</Properties>
</file>